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87363" y="411163"/>
            <a:ext cx="8169275" cy="6035675"/>
            <a:chOff x="486873" y="411480"/>
            <a:chExt cx="8170254" cy="6035040"/>
          </a:xfrm>
        </p:grpSpPr>
        <p:sp>
          <p:nvSpPr>
            <p:cNvPr id="5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13"/>
            <p:cNvSpPr>
              <a:spLocks/>
            </p:cNvSpPr>
            <p:nvPr/>
          </p:nvSpPr>
          <p:spPr>
            <a:xfrm>
              <a:off x="563082" y="474973"/>
              <a:ext cx="7982907" cy="5889005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cxnSp>
          <p:nvCxnSpPr>
            <p:cNvPr id="7" name="Straight Connector 14"/>
            <p:cNvCxnSpPr/>
            <p:nvPr/>
          </p:nvCxnSpPr>
          <p:spPr>
            <a:xfrm>
              <a:off x="563082" y="6133815"/>
              <a:ext cx="7982907" cy="1588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8" name="Rectangle 16"/>
            <p:cNvSpPr/>
            <p:nvPr/>
          </p:nvSpPr>
          <p:spPr>
            <a:xfrm>
              <a:off x="563082" y="457512"/>
              <a:ext cx="7982907" cy="2577829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73088" y="612298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DFD5C-D145-48C5-BD26-2793330348E0}" type="datetimeFigureOut">
              <a:rPr lang="en-US"/>
              <a:pPr>
                <a:defRPr/>
              </a:pPr>
              <a:t>8/10/2015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988"/>
            <a:ext cx="2895600" cy="257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988"/>
            <a:ext cx="762000" cy="2714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B965A-8C49-4131-A102-2EEDD2D2C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9" name="Group 26"/>
              <p:cNvGrpSpPr>
                <a:grpSpLocks/>
              </p:cNvGrpSpPr>
              <p:nvPr/>
            </p:nvGrpSpPr>
            <p:grpSpPr bwMode="auto"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11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12" name="Group 10"/>
                <p:cNvGrpSpPr>
                  <a:grpSpLocks/>
                </p:cNvGrpSpPr>
                <p:nvPr/>
              </p:nvGrpSpPr>
              <p:grpSpPr bwMode="auto"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13" name="Rectangle 30"/>
                  <p:cNvSpPr>
                    <a:spLocks/>
                  </p:cNvSpPr>
                  <p:nvPr/>
                </p:nvSpPr>
                <p:spPr>
                  <a:xfrm>
                    <a:off x="247025" y="246872"/>
                    <a:ext cx="8622676" cy="6364582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/>
                  </a:p>
                </p:txBody>
              </p:sp>
              <p:cxnSp>
                <p:nvCxnSpPr>
                  <p:cNvPr id="14" name="Straight Connector 31"/>
                  <p:cNvCxnSpPr/>
                  <p:nvPr/>
                </p:nvCxnSpPr>
                <p:spPr>
                  <a:xfrm>
                    <a:off x="247025" y="6389249"/>
                    <a:ext cx="8622676" cy="1587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10" name="Rectangle 27"/>
              <p:cNvSpPr/>
              <p:nvPr/>
            </p:nvSpPr>
            <p:spPr>
              <a:xfrm rot="5400000">
                <a:off x="801568" y="3274246"/>
                <a:ext cx="6134441" cy="63495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  <p:sp>
          <p:nvSpPr>
            <p:cNvPr id="8" name="Rectangle 24"/>
            <p:cNvSpPr/>
            <p:nvPr/>
          </p:nvSpPr>
          <p:spPr>
            <a:xfrm rot="10800000">
              <a:off x="259074" y="1594222"/>
              <a:ext cx="3574791" cy="6348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 rtlCol="0">
            <a:norm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5D7B6-2B31-4167-8F1B-AA6D58AF649A}" type="datetimeFigureOut">
              <a:rPr lang="en-US"/>
              <a:pPr>
                <a:defRPr/>
              </a:pPr>
              <a:t>8/10/2015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1F4C8-0D7B-4EEE-A8F1-CB89EBFF7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19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1" name="Straight Connector 20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16"/>
            <p:cNvSpPr/>
            <p:nvPr/>
          </p:nvSpPr>
          <p:spPr>
            <a:xfrm rot="5400000">
              <a:off x="801568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42F36-D1D3-4ED7-BC9F-CA2FB3D4D213}" type="datetimeFigureOut">
              <a:rPr lang="en-US"/>
              <a:pPr>
                <a:defRPr/>
              </a:pPr>
              <a:t>8/10/2015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F2479-E72A-4CCC-8650-78C465CFA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8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21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1" name="Straight Connector 22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19"/>
            <p:cNvSpPr/>
            <p:nvPr/>
          </p:nvSpPr>
          <p:spPr>
            <a:xfrm>
              <a:off x="255900" y="4203542"/>
              <a:ext cx="8622676" cy="6348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A5D6A-8557-4191-9C46-39AE39D59315}" type="datetimeFigureOut">
              <a:rPr lang="en-US"/>
              <a:pPr>
                <a:defRPr/>
              </a:pPr>
              <a:t>8/10/2015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36764-8663-4D0F-9AA9-091DBD913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5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15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16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9" name="Rectangle 17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B294B-0A3F-4803-BB69-CF471EA845AE}" type="datetimeFigureOut">
              <a:rPr lang="en-US"/>
              <a:pPr>
                <a:defRPr/>
              </a:pPr>
              <a:t>8/10/2015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AD1C3-123E-4369-9200-CE8118D6D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7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8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9" name="Rectangle 16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0" name="Straight Connector 18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6" name="Rectangle 17"/>
            <p:cNvSpPr/>
            <p:nvPr/>
          </p:nvSpPr>
          <p:spPr>
            <a:xfrm rot="5400000">
              <a:off x="4243019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055B9-7519-47A8-B5C9-925AE1C56988}" type="datetimeFigureOut">
              <a:rPr lang="en-US"/>
              <a:pPr>
                <a:defRPr/>
              </a:pPr>
              <a:t>8/10/2015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EC8B9-2BFD-471B-9BC7-E3D76FF16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5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18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19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9" name="Rectangle 20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815A7-0384-46B0-915F-1E0F318ECCB5}" type="datetimeFigureOut">
              <a:rPr lang="en-US"/>
              <a:pPr>
                <a:defRPr/>
              </a:pPr>
              <a:t>8/10/2015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F43FA-22FB-4C49-A401-302C89D54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487363" y="411163"/>
            <a:ext cx="8169275" cy="6035675"/>
            <a:chOff x="486873" y="411480"/>
            <a:chExt cx="8170254" cy="6035040"/>
          </a:xfrm>
        </p:grpSpPr>
        <p:sp>
          <p:nvSpPr>
            <p:cNvPr id="6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3082" y="474973"/>
                <a:ext cx="7982907" cy="5889005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3082" y="6133814"/>
                <a:ext cx="7982907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0" name="Straight Connector 10"/>
              <p:cNvCxnSpPr/>
              <p:nvPr/>
            </p:nvCxnSpPr>
            <p:spPr>
              <a:xfrm>
                <a:off x="563082" y="3427412"/>
                <a:ext cx="7982907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 rtlCol="0">
            <a:norm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3"/>
          </p:nvPr>
        </p:nvSpPr>
        <p:spPr>
          <a:xfrm>
            <a:off x="569913" y="612298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56C6D-F73A-4BCD-933B-B50179BE0DB0}" type="datetimeFigureOut">
              <a:rPr lang="en-US"/>
              <a:pPr>
                <a:defRPr/>
              </a:pPr>
              <a:t>8/10/2015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5638800" y="6124575"/>
            <a:ext cx="2895600" cy="257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5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26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27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248F4-CDD8-4513-BB48-7D12B8FE103F}" type="datetimeFigureOut">
              <a:rPr lang="en-US"/>
              <a:pPr>
                <a:defRPr/>
              </a:pPr>
              <a:t>8/10/2015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5AD3A-21B3-4A3F-80FA-874E2322A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6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8" name="Rectangle 22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9" name="Straight Connector 23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0" name="Rectangle 24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3ED11-7946-4885-B058-F88E0B779DF8}" type="datetimeFigureOut">
              <a:rPr lang="en-US"/>
              <a:pPr>
                <a:defRPr/>
              </a:pPr>
              <a:t>8/10/2015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FEA51-1B8E-402C-98DF-40516C3C7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0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11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2" name="Rectangle 28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3" name="Straight Connector 30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4" name="Rectangle 31"/>
                <p:cNvSpPr/>
                <p:nvPr/>
              </p:nvSpPr>
              <p:spPr>
                <a:xfrm>
                  <a:off x="247025" y="1611845"/>
                  <a:ext cx="8622676" cy="63487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</p:grpSp>
        </p:grpSp>
        <p:cxnSp>
          <p:nvCxnSpPr>
            <p:cNvPr id="9" name="Straight Connector 22"/>
            <p:cNvCxnSpPr/>
            <p:nvPr/>
          </p:nvCxnSpPr>
          <p:spPr>
            <a:xfrm rot="16200000" flipH="1">
              <a:off x="2217422" y="4026572"/>
              <a:ext cx="4710743" cy="1588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432C7-A1BF-49F6-B2B7-095D5006E80C}" type="datetimeFigureOut">
              <a:rPr lang="en-US"/>
              <a:pPr>
                <a:defRPr/>
              </a:pPr>
              <a:t>8/10/2015</a:t>
            </a:fld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8C5C2-F6B0-43A2-83F2-85452CCFA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4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6" name="Rectangle 14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7" name="Straight Connector 15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8" name="Rectangle 16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05BAD-CA97-472E-801B-743D38243549}" type="datetimeFigureOut">
              <a:rPr lang="en-US"/>
              <a:pPr>
                <a:defRPr/>
              </a:pPr>
              <a:t>8/10/2015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9B832-9B34-4D93-A17E-D55ACDB96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3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5" name="Rectangle 12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6" name="Straight Connector 13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73AEE-378A-4FA8-AE04-BC8213EC3CE5}" type="datetimeFigureOut">
              <a:rPr lang="en-US"/>
              <a:pPr>
                <a:defRPr/>
              </a:pPr>
              <a:t>8/10/2015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96101-0914-4A07-A6EC-02226496F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8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18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1" name="Straight Connector 19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32"/>
            <p:cNvSpPr/>
            <p:nvPr/>
          </p:nvSpPr>
          <p:spPr>
            <a:xfrm rot="5400000">
              <a:off x="801568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58D5E-2C74-43A9-91FA-CEBD2C5EE04F}" type="datetimeFigureOut">
              <a:rPr lang="en-US"/>
              <a:pPr>
                <a:defRPr/>
              </a:pPr>
              <a:t>8/10/2015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05DE4-4473-458A-A711-EB7021B80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00113" y="244475"/>
            <a:ext cx="7345362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0113" y="2133600"/>
            <a:ext cx="7345362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4475" y="6372225"/>
            <a:ext cx="2133600" cy="258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cs typeface="+mn-cs"/>
              </a:defRPr>
            </a:lvl1pPr>
          </a:lstStyle>
          <a:p>
            <a:pPr>
              <a:defRPr/>
            </a:pPr>
            <a:fld id="{4D281C02-41C5-4CB4-9DD6-295DD1A61285}" type="datetimeFigureOut">
              <a:rPr lang="en-US"/>
              <a:pPr>
                <a:defRPr/>
              </a:pPr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9475" y="6372225"/>
            <a:ext cx="2895600" cy="257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9DED7A3-9546-4014-8291-41A34482F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9pPr>
    </p:titleStyle>
    <p:bodyStyle>
      <a:lvl1pPr marL="342900" indent="-342900" algn="l" rtl="0" fontAlgn="base">
        <a:spcBef>
          <a:spcPts val="2000"/>
        </a:spcBef>
        <a:spcAft>
          <a:spcPct val="0"/>
        </a:spcAft>
        <a:buClr>
          <a:srgbClr val="404040"/>
        </a:buClr>
        <a:buFont typeface="Arial" charset="0"/>
        <a:buChar char="•"/>
        <a:defRPr sz="2400" kern="1200">
          <a:solidFill>
            <a:srgbClr val="404040"/>
          </a:solidFill>
          <a:latin typeface="+mn-lt"/>
          <a:ea typeface="+mn-ea"/>
          <a:cs typeface="+mn-cs"/>
        </a:defRPr>
      </a:lvl1pPr>
      <a:lvl2pPr marL="579438" indent="-228600" algn="l" rtl="0" fontAlgn="base">
        <a:spcBef>
          <a:spcPts val="600"/>
        </a:spcBef>
        <a:spcAft>
          <a:spcPct val="0"/>
        </a:spcAft>
        <a:buClr>
          <a:srgbClr val="B0BCC1"/>
        </a:buClr>
        <a:buFont typeface="Arial" charset="0"/>
        <a:buChar char="•"/>
        <a:defRPr sz="2200" kern="1200">
          <a:solidFill>
            <a:srgbClr val="404040"/>
          </a:solidFill>
          <a:latin typeface="+mn-lt"/>
          <a:ea typeface="+mn-ea"/>
          <a:cs typeface="+mn-cs"/>
        </a:defRPr>
      </a:lvl2pPr>
      <a:lvl3pPr marL="808038" indent="-228600" algn="l" rtl="0" fontAlgn="base">
        <a:spcBef>
          <a:spcPts val="600"/>
        </a:spcBef>
        <a:spcAft>
          <a:spcPct val="0"/>
        </a:spcAft>
        <a:buClr>
          <a:srgbClr val="404040"/>
        </a:buClr>
        <a:buFont typeface="Arial" charset="0"/>
        <a:buChar char="•"/>
        <a:defRPr sz="2000" kern="1200">
          <a:solidFill>
            <a:srgbClr val="404040"/>
          </a:solidFill>
          <a:latin typeface="+mn-lt"/>
          <a:ea typeface="+mn-ea"/>
          <a:cs typeface="+mn-cs"/>
        </a:defRPr>
      </a:lvl3pPr>
      <a:lvl4pPr marL="1036638" indent="-228600" algn="l" rtl="0" fontAlgn="base">
        <a:spcBef>
          <a:spcPts val="600"/>
        </a:spcBef>
        <a:spcAft>
          <a:spcPct val="0"/>
        </a:spcAft>
        <a:buClr>
          <a:srgbClr val="B0BCC1"/>
        </a:buClr>
        <a:buFont typeface="Arial" charset="0"/>
        <a:buChar char="•"/>
        <a:defRPr kern="1200">
          <a:solidFill>
            <a:srgbClr val="404040"/>
          </a:solidFill>
          <a:latin typeface="+mn-lt"/>
          <a:ea typeface="+mn-ea"/>
          <a:cs typeface="+mn-cs"/>
        </a:defRPr>
      </a:lvl4pPr>
      <a:lvl5pPr marL="1265238" indent="-228600" algn="l" rtl="0" fontAlgn="base">
        <a:spcBef>
          <a:spcPts val="600"/>
        </a:spcBef>
        <a:spcAft>
          <a:spcPct val="0"/>
        </a:spcAft>
        <a:buClr>
          <a:srgbClr val="404040"/>
        </a:buClr>
        <a:buFont typeface="Arial" charset="0"/>
        <a:buChar char="•"/>
        <a:defRPr kern="1200">
          <a:solidFill>
            <a:srgbClr val="404040"/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solidFill>
                  <a:srgbClr val="404040"/>
                </a:solidFill>
              </a:rPr>
              <a:t>Chi-Square Test</a:t>
            </a:r>
          </a:p>
        </p:txBody>
      </p:sp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Clr>
                <a:srgbClr val="404040"/>
              </a:buClr>
              <a:buFont typeface="Arial" charset="0"/>
              <a:buNone/>
            </a:pPr>
            <a:endParaRPr lang="en-US" smtClean="0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Chi-Square (χ</a:t>
            </a:r>
            <a:r>
              <a:rPr lang="en-US" baseline="30000" smtClean="0"/>
              <a:t>2</a:t>
            </a:r>
            <a:r>
              <a:rPr lang="en-US" smtClean="0"/>
              <a:t>)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Used to determine if there is a significant difference between the expected and observed data</a:t>
            </a: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b="1" u="sng" dirty="0" smtClean="0">
                <a:solidFill>
                  <a:srgbClr val="FF0000"/>
                </a:solidFill>
              </a:rPr>
              <a:t>Null hypothesis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There is NO statistically significant difference between expected &amp; observed data</a:t>
            </a:r>
          </a:p>
          <a:p>
            <a:pPr lvl="1" fontAlgn="auto"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Any differences are due to CHANCE alone</a:t>
            </a:r>
          </a:p>
          <a:p>
            <a:pPr marL="0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Chi-Square (χ</a:t>
            </a:r>
            <a:r>
              <a:rPr lang="en-US" baseline="30000" smtClean="0"/>
              <a:t>2</a:t>
            </a:r>
            <a:r>
              <a:rPr lang="en-US" smtClean="0"/>
              <a:t>) Formula</a:t>
            </a:r>
          </a:p>
        </p:txBody>
      </p:sp>
      <p:pic>
        <p:nvPicPr>
          <p:cNvPr id="18434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230438"/>
            <a:ext cx="4498975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How to use the Chi-Square Test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363" y="1739900"/>
            <a:ext cx="8228012" cy="4608513"/>
          </a:xfrm>
        </p:spPr>
        <p:txBody>
          <a:bodyPr rtlCol="0">
            <a:noAutofit/>
          </a:bodyPr>
          <a:lstStyle/>
          <a:p>
            <a:pPr marL="457200" indent="-45720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Determine null hypothesis</a:t>
            </a:r>
          </a:p>
          <a:p>
            <a:pPr marL="693738" lvl="1" indent="-457200" fontAlgn="auto"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 frequencies are equal –OR– Specific frequencies given already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formula to calculate χ</a:t>
            </a:r>
            <a:r>
              <a:rPr lang="en-US" sz="20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value:</a:t>
            </a:r>
          </a:p>
          <a:p>
            <a:pPr lvl="1" fontAlgn="auto"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 = # of categories,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expected, o = observed</a:t>
            </a:r>
          </a:p>
          <a:p>
            <a:pPr marL="457200" indent="-45720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Find critical value using table (Use p=0.05).</a:t>
            </a:r>
          </a:p>
          <a:p>
            <a:pPr lvl="1" fontAlgn="auto"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degrees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freedom (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df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= n –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  <a:p>
            <a:pPr marL="457200" indent="-45720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</a:t>
            </a:r>
            <a:r>
              <a:rPr lang="en-US" sz="2000" b="1" dirty="0">
                <a:solidFill>
                  <a:srgbClr val="FF0000"/>
                </a:solidFill>
              </a:rPr>
              <a:t>χ</a:t>
            </a:r>
            <a:r>
              <a:rPr lang="en-US" sz="2000" b="1" baseline="30000" dirty="0">
                <a:solidFill>
                  <a:srgbClr val="FF0000"/>
                </a:solidFill>
              </a:rPr>
              <a:t>2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&lt; Critical Value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then ACCEPT null hypothesis. </a:t>
            </a:r>
            <a:r>
              <a:rPr lang="en-US" sz="2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Differences in data are due to chance alone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465138" lvl="2" indent="0"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</a:t>
            </a:r>
            <a:r>
              <a:rPr lang="en-US" b="1" dirty="0">
                <a:solidFill>
                  <a:srgbClr val="FF0000"/>
                </a:solidFill>
              </a:rPr>
              <a:t>χ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&gt; Critical Value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REJECT the null hypothesis: </a:t>
            </a:r>
            <a:r>
              <a:rPr 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Differences in data are NOT due to chance alone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!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113" y="214313"/>
            <a:ext cx="7615237" cy="639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893762"/>
          </a:xfrm>
        </p:spPr>
        <p:txBody>
          <a:bodyPr/>
          <a:lstStyle/>
          <a:p>
            <a:r>
              <a:rPr lang="en-US" smtClean="0"/>
              <a:t>Sample Problem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4000" y="965200"/>
            <a:ext cx="8653463" cy="55372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 buy a package of M&amp;Ms from the factory store and find the following: 20 </a:t>
            </a:r>
            <a:r>
              <a:rPr lang="en-US" sz="2800" b="1" dirty="0" smtClean="0">
                <a:solidFill>
                  <a:srgbClr val="492C0B"/>
                </a:solidFill>
              </a:rPr>
              <a:t>brown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20 </a:t>
            </a:r>
            <a:r>
              <a:rPr lang="en-US" sz="2800" b="1" dirty="0" smtClean="0">
                <a:solidFill>
                  <a:srgbClr val="0000FF"/>
                </a:solidFill>
              </a:rPr>
              <a:t>blue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20 </a:t>
            </a:r>
            <a:r>
              <a:rPr lang="en-US" sz="2800" b="1" dirty="0" smtClean="0">
                <a:solidFill>
                  <a:srgbClr val="FF6600"/>
                </a:solidFill>
              </a:rPr>
              <a:t>orange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20 </a:t>
            </a:r>
            <a:r>
              <a:rPr lang="en-US" sz="2800" b="1" dirty="0" smtClean="0">
                <a:solidFill>
                  <a:srgbClr val="008000"/>
                </a:solidFill>
              </a:rPr>
              <a:t>green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and 20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yellow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M&amp;Ms.</a:t>
            </a: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According to the M&amp;M website, each package of candy should have 13% </a:t>
            </a:r>
            <a:r>
              <a:rPr lang="en-US" sz="2800" b="1" dirty="0" smtClean="0">
                <a:solidFill>
                  <a:srgbClr val="492C0B"/>
                </a:solidFill>
              </a:rPr>
              <a:t>brown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24% </a:t>
            </a:r>
            <a:r>
              <a:rPr lang="en-US" sz="2800" b="1" dirty="0" smtClean="0">
                <a:solidFill>
                  <a:srgbClr val="0000FF"/>
                </a:solidFill>
              </a:rPr>
              <a:t>blue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20% </a:t>
            </a:r>
            <a:r>
              <a:rPr lang="en-US" sz="2800" b="1" dirty="0" smtClean="0">
                <a:solidFill>
                  <a:srgbClr val="FF6600"/>
                </a:solidFill>
              </a:rPr>
              <a:t>orange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16% </a:t>
            </a:r>
            <a:r>
              <a:rPr lang="en-US" sz="2800" b="1" dirty="0" smtClean="0">
                <a:solidFill>
                  <a:srgbClr val="008000"/>
                </a:solidFill>
              </a:rPr>
              <a:t>green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13% </a:t>
            </a:r>
            <a:r>
              <a:rPr lang="en-US" sz="2800" b="1" dirty="0" smtClean="0">
                <a:solidFill>
                  <a:srgbClr val="FF0000"/>
                </a:solidFill>
              </a:rPr>
              <a:t>red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and 14%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yellow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M&amp;Ms.</a:t>
            </a: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 realize you are missing </a:t>
            </a:r>
            <a:r>
              <a:rPr lang="en-US" sz="2800" b="1" dirty="0" smtClean="0">
                <a:solidFill>
                  <a:srgbClr val="FF0000"/>
                </a:solidFill>
              </a:rPr>
              <a:t>Red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M&amp;M’s in your package! Is this acceptable, or did something happen in the factory during the packaging process?</a:t>
            </a: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the Chi-Square Test to answer this question.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250</TotalTime>
  <Words>204</Words>
  <Application>Microsoft Macintosh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15</vt:i4>
      </vt:variant>
      <vt:variant>
        <vt:lpstr>Slide Titles</vt:lpstr>
      </vt:variant>
      <vt:variant>
        <vt:i4>6</vt:i4>
      </vt:variant>
    </vt:vector>
  </HeadingPairs>
  <TitlesOfParts>
    <vt:vector size="25" baseType="lpstr">
      <vt:lpstr>Calisto MT</vt:lpstr>
      <vt:lpstr>Arial</vt:lpstr>
      <vt:lpstr>Calibri</vt:lpstr>
      <vt:lpstr>Brush Script MT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Chi-Square Test</vt:lpstr>
      <vt:lpstr>Chi-Square (χ2) Test</vt:lpstr>
      <vt:lpstr>Chi-Square (χ2) Formula</vt:lpstr>
      <vt:lpstr>How to use the Chi-Square Test </vt:lpstr>
      <vt:lpstr>Slide 5</vt:lpstr>
      <vt:lpstr>Sample Problem</vt:lpstr>
    </vt:vector>
  </TitlesOfParts>
  <Company>SVVSD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Chi-Square Test</dc:title>
  <dc:creator>local</dc:creator>
  <cp:lastModifiedBy>Rutherford County Schools</cp:lastModifiedBy>
  <cp:revision>7</cp:revision>
  <dcterms:created xsi:type="dcterms:W3CDTF">2012-08-27T14:47:03Z</dcterms:created>
  <dcterms:modified xsi:type="dcterms:W3CDTF">2015-08-10T20:49:31Z</dcterms:modified>
</cp:coreProperties>
</file>